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0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31/10/2018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104" y="404664"/>
            <a:ext cx="909089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VARIABLES PREDICTORAS DE</a:t>
            </a:r>
          </a:p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LA JUDICIALIZACIÓN DE FAMILIAS </a:t>
            </a:r>
          </a:p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 PROCESO DE SEPARACIÓN CONFLICTIVA </a:t>
            </a:r>
            <a:endParaRPr lang="es-E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170" name="Picture 2" descr="u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373216"/>
            <a:ext cx="3610013" cy="925067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724128" y="58052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MARÍA MARTÍN GONZÁLEZ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B050B2"/>
                </a:solidFill>
              </a:rPr>
              <a:t>INTRODUCCIÓN</a:t>
            </a:r>
            <a:endParaRPr lang="es-ES" b="1" dirty="0">
              <a:solidFill>
                <a:srgbClr val="B050B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ES" dirty="0" smtClean="0"/>
              <a:t>FAMILIAS CON ALTA CONFLICTIVIDAD ANTE SEPARACIÓN O DIVORCIO</a:t>
            </a:r>
          </a:p>
          <a:p>
            <a:pPr>
              <a:buNone/>
            </a:pPr>
            <a:endParaRPr lang="es-ES" dirty="0" smtClean="0"/>
          </a:p>
          <a:p>
            <a:pPr algn="ctr"/>
            <a:endParaRPr lang="es-ES" dirty="0" smtClean="0"/>
          </a:p>
          <a:p>
            <a:pPr algn="ctr">
              <a:buNone/>
            </a:pPr>
            <a:r>
              <a:rPr lang="es-ES" dirty="0" smtClean="0"/>
              <a:t>“JUDICIALIZACIÓN DE LAS RELACIONES FAMILIARES”</a:t>
            </a:r>
          </a:p>
          <a:p>
            <a:pPr marL="1524000">
              <a:buNone/>
            </a:pPr>
            <a:endParaRPr lang="es-ES" sz="1800" dirty="0" smtClean="0"/>
          </a:p>
          <a:p>
            <a:pPr marL="1524000">
              <a:lnSpc>
                <a:spcPct val="120000"/>
              </a:lnSpc>
              <a:buFont typeface="Courier New" pitchFamily="49" charset="0"/>
              <a:buChar char="o"/>
            </a:pPr>
            <a:r>
              <a:rPr lang="es-ES" sz="2200" dirty="0" smtClean="0"/>
              <a:t>Dependencia del sistema judicial para resolver conflictos</a:t>
            </a:r>
          </a:p>
          <a:p>
            <a:pPr marL="1524000">
              <a:lnSpc>
                <a:spcPct val="120000"/>
              </a:lnSpc>
              <a:buFont typeface="Courier New" pitchFamily="49" charset="0"/>
              <a:buChar char="o"/>
            </a:pPr>
            <a:r>
              <a:rPr lang="es-ES" sz="2200" dirty="0" smtClean="0"/>
              <a:t>Uso de lenguaje judicial para su día a día</a:t>
            </a:r>
          </a:p>
          <a:p>
            <a:pPr marL="1524000">
              <a:lnSpc>
                <a:spcPct val="120000"/>
              </a:lnSpc>
              <a:buFont typeface="Courier New" pitchFamily="49" charset="0"/>
              <a:buChar char="o"/>
            </a:pPr>
            <a:r>
              <a:rPr lang="es-ES" sz="2200" dirty="0" smtClean="0"/>
              <a:t>Ausencia de comunicación entre progenitores / niños como intermediarios</a:t>
            </a:r>
          </a:p>
          <a:p>
            <a:pPr marL="1524000">
              <a:lnSpc>
                <a:spcPct val="120000"/>
              </a:lnSpc>
              <a:buFont typeface="Courier New" pitchFamily="49" charset="0"/>
              <a:buChar char="o"/>
            </a:pPr>
            <a:r>
              <a:rPr lang="es-ES" sz="2200" dirty="0" smtClean="0"/>
              <a:t>Rigidez para llegar a acuerdos</a:t>
            </a:r>
          </a:p>
          <a:p>
            <a:pPr>
              <a:buNone/>
            </a:pPr>
            <a:endParaRPr lang="es-ES" dirty="0" smtClean="0"/>
          </a:p>
        </p:txBody>
      </p:sp>
      <p:sp>
        <p:nvSpPr>
          <p:cNvPr id="4" name="3 Flecha abajo"/>
          <p:cNvSpPr/>
          <p:nvPr/>
        </p:nvSpPr>
        <p:spPr>
          <a:xfrm>
            <a:off x="3995936" y="2492896"/>
            <a:ext cx="1008112" cy="1008112"/>
          </a:xfrm>
          <a:prstGeom prst="downArrow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B050B2"/>
                </a:solidFill>
              </a:rPr>
              <a:t>MÉTODO</a:t>
            </a:r>
            <a:endParaRPr lang="es-ES" b="1" dirty="0">
              <a:solidFill>
                <a:srgbClr val="B050B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algn="ctr">
              <a:buNone/>
            </a:pPr>
            <a:r>
              <a:rPr lang="es-ES" b="1" u="sng" dirty="0" smtClean="0"/>
              <a:t>Revisión sistemática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ctr">
              <a:buNone/>
            </a:pPr>
            <a:r>
              <a:rPr lang="es-ES" b="1" u="sng" dirty="0" smtClean="0"/>
              <a:t>Entrevistas </a:t>
            </a:r>
            <a:r>
              <a:rPr lang="es-ES" b="1" u="sng" dirty="0" err="1" smtClean="0"/>
              <a:t>semiestructuradas</a:t>
            </a:r>
            <a:endParaRPr lang="es-ES" b="1" u="sng" dirty="0"/>
          </a:p>
        </p:txBody>
      </p:sp>
      <p:sp>
        <p:nvSpPr>
          <p:cNvPr id="4" name="3 Elipse"/>
          <p:cNvSpPr/>
          <p:nvPr/>
        </p:nvSpPr>
        <p:spPr>
          <a:xfrm>
            <a:off x="6228184" y="2204864"/>
            <a:ext cx="2016224" cy="1080120"/>
          </a:xfrm>
          <a:prstGeom prst="ellipse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32 artículos</a:t>
            </a:r>
            <a:endParaRPr lang="es-ES" sz="2000" b="1" dirty="0"/>
          </a:p>
        </p:txBody>
      </p:sp>
      <p:sp>
        <p:nvSpPr>
          <p:cNvPr id="5" name="4 Rectángulo"/>
          <p:cNvSpPr/>
          <p:nvPr/>
        </p:nvSpPr>
        <p:spPr>
          <a:xfrm>
            <a:off x="899592" y="2132856"/>
            <a:ext cx="2520280" cy="1296144"/>
          </a:xfrm>
          <a:prstGeom prst="rect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s-ES" sz="2000" b="1" dirty="0" smtClean="0"/>
              <a:t>Divorcio / separación </a:t>
            </a:r>
          </a:p>
          <a:p>
            <a:pPr>
              <a:buNone/>
            </a:pPr>
            <a:r>
              <a:rPr lang="es-ES" sz="2000" b="1" dirty="0" smtClean="0"/>
              <a:t>                  Y</a:t>
            </a:r>
          </a:p>
          <a:p>
            <a:pPr>
              <a:buNone/>
            </a:pPr>
            <a:r>
              <a:rPr lang="es-ES" sz="2000" b="1" dirty="0" smtClean="0"/>
              <a:t>Conflictividad familiar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3851920" y="2204864"/>
            <a:ext cx="1872208" cy="100811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PRISMA</a:t>
            </a:r>
            <a:endParaRPr lang="es-ES" sz="2000" b="1" dirty="0"/>
          </a:p>
        </p:txBody>
      </p:sp>
      <p:sp>
        <p:nvSpPr>
          <p:cNvPr id="7" name="6 Redondear rectángulo de esquina del mismo lado"/>
          <p:cNvSpPr/>
          <p:nvPr/>
        </p:nvSpPr>
        <p:spPr>
          <a:xfrm>
            <a:off x="3419872" y="4437112"/>
            <a:ext cx="2088232" cy="2232248"/>
          </a:xfrm>
          <a:prstGeom prst="round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SISTEMA JUDICIAL: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Jueces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Equipo técnico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Abogados de familia</a:t>
            </a:r>
            <a:endParaRPr lang="es-ES" sz="2000" b="1" dirty="0"/>
          </a:p>
        </p:txBody>
      </p:sp>
      <p:sp>
        <p:nvSpPr>
          <p:cNvPr id="8" name="7 Redondear rectángulo de esquina diagonal"/>
          <p:cNvSpPr/>
          <p:nvPr/>
        </p:nvSpPr>
        <p:spPr>
          <a:xfrm>
            <a:off x="467544" y="4581128"/>
            <a:ext cx="1872208" cy="1800200"/>
          </a:xfrm>
          <a:prstGeom prst="round2DiagRect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SERVICIOS SOCIALES: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CAF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PEF</a:t>
            </a:r>
          </a:p>
          <a:p>
            <a:pPr algn="ctr">
              <a:buFontTx/>
              <a:buChar char="-"/>
            </a:pPr>
            <a:r>
              <a:rPr lang="es-ES" sz="2000" b="1" dirty="0" smtClean="0"/>
              <a:t>Etc.</a:t>
            </a:r>
            <a:endParaRPr lang="es-ES" sz="2000" b="1" dirty="0"/>
          </a:p>
        </p:txBody>
      </p:sp>
      <p:sp>
        <p:nvSpPr>
          <p:cNvPr id="9" name="8 Redondear rectángulo de esquina sencilla"/>
          <p:cNvSpPr/>
          <p:nvPr/>
        </p:nvSpPr>
        <p:spPr>
          <a:xfrm>
            <a:off x="6228184" y="4653136"/>
            <a:ext cx="2016224" cy="1800200"/>
          </a:xfrm>
          <a:prstGeom prst="round1Rect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ATENCIÓN PRIVADA:</a:t>
            </a:r>
          </a:p>
          <a:p>
            <a:pPr algn="ctr"/>
            <a:r>
              <a:rPr lang="es-ES" sz="2000" b="1" dirty="0" smtClean="0"/>
              <a:t>Psicólogos y mediadores familiares.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s-ES" b="1" dirty="0" smtClean="0">
                <a:solidFill>
                  <a:srgbClr val="B050B2"/>
                </a:solidFill>
              </a:rPr>
              <a:t>RESULTADOS</a:t>
            </a:r>
            <a:endParaRPr lang="es-ES" b="1" dirty="0">
              <a:solidFill>
                <a:srgbClr val="B050B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ES" b="1" dirty="0" smtClean="0"/>
              <a:t>CARACTERÍSTICAS PREDICTORAS: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Adaptación al divorcio / separación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Elaboración del </a:t>
            </a:r>
            <a:r>
              <a:rPr lang="es-ES" sz="2200" dirty="0" smtClean="0"/>
              <a:t>duelo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Perdón a la </a:t>
            </a:r>
            <a:r>
              <a:rPr lang="es-ES" sz="2200" dirty="0" err="1" smtClean="0"/>
              <a:t>expareja</a:t>
            </a:r>
            <a:endParaRPr lang="es-ES" sz="2200" dirty="0" smtClean="0"/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Odio enquistado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Estilo de </a:t>
            </a:r>
            <a:r>
              <a:rPr lang="es-ES" sz="2200" dirty="0" smtClean="0"/>
              <a:t>apego</a:t>
            </a:r>
            <a:endParaRPr lang="es-ES" sz="2200" dirty="0" smtClean="0"/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Apoyo </a:t>
            </a:r>
            <a:r>
              <a:rPr lang="es-ES" sz="2200" dirty="0" smtClean="0"/>
              <a:t>percibido de la </a:t>
            </a:r>
            <a:r>
              <a:rPr lang="es-ES" sz="2200" dirty="0" err="1" smtClean="0"/>
              <a:t>expareja</a:t>
            </a:r>
            <a:r>
              <a:rPr lang="es-ES" sz="2200" dirty="0" smtClean="0"/>
              <a:t> en la </a:t>
            </a:r>
            <a:r>
              <a:rPr lang="es-ES" sz="2200" dirty="0" smtClean="0"/>
              <a:t>coparentalidad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Soledad social y emocional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Involucración excesiva de familias de </a:t>
            </a:r>
            <a:r>
              <a:rPr lang="es-ES" sz="2200" dirty="0" smtClean="0"/>
              <a:t>origen</a:t>
            </a:r>
            <a:endParaRPr lang="es-ES" sz="2200" dirty="0" smtClean="0"/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200" dirty="0" smtClean="0"/>
              <a:t>Personalidad </a:t>
            </a:r>
            <a:r>
              <a:rPr lang="es-ES" sz="2200" dirty="0" smtClean="0"/>
              <a:t>(Narcisista, TLP, Dependiente</a:t>
            </a:r>
            <a:r>
              <a:rPr lang="es-ES" sz="2200" dirty="0" smtClean="0"/>
              <a:t>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400" dirty="0" smtClean="0"/>
              <a:t>Dinámicas en torno al poder. Escalada</a:t>
            </a:r>
            <a:r>
              <a:rPr lang="es-ES" sz="2400" dirty="0" smtClean="0"/>
              <a:t>.</a:t>
            </a:r>
            <a:endParaRPr lang="es-ES" sz="2200" dirty="0" smtClean="0"/>
          </a:p>
          <a:p>
            <a:pPr>
              <a:buFont typeface="Courier New" pitchFamily="49" charset="0"/>
              <a:buChar char="o"/>
            </a:pPr>
            <a:endParaRPr lang="es-ES" sz="2000" dirty="0" smtClean="0"/>
          </a:p>
          <a:p>
            <a:pPr>
              <a:buFont typeface="Courier New" pitchFamily="49" charset="0"/>
              <a:buChar char="o"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s-ES" sz="2800" b="1" dirty="0" smtClean="0"/>
              <a:t>CARACTERÍSTICAS PREDICTORAS</a:t>
            </a:r>
            <a:r>
              <a:rPr lang="es-ES" sz="2800" b="1" dirty="0" smtClean="0"/>
              <a:t>:</a:t>
            </a:r>
            <a:endParaRPr lang="es-ES" sz="2800" dirty="0" smtClean="0"/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Inversión </a:t>
            </a:r>
            <a:r>
              <a:rPr lang="es-ES" sz="2000" dirty="0" smtClean="0"/>
              <a:t>de roles:</a:t>
            </a:r>
          </a:p>
          <a:p>
            <a:pPr marL="1082675">
              <a:lnSpc>
                <a:spcPct val="150000"/>
              </a:lnSpc>
              <a:buNone/>
            </a:pPr>
            <a:r>
              <a:rPr lang="es-ES" sz="2000" dirty="0" err="1" smtClean="0"/>
              <a:t>Parentalización</a:t>
            </a:r>
            <a:r>
              <a:rPr lang="es-ES" sz="2000" dirty="0" smtClean="0"/>
              <a:t>      </a:t>
            </a:r>
            <a:r>
              <a:rPr lang="es-ES" sz="2000" dirty="0" err="1" smtClean="0"/>
              <a:t>Adultificación</a:t>
            </a:r>
            <a:r>
              <a:rPr lang="es-ES" sz="2000" dirty="0" smtClean="0"/>
              <a:t>       </a:t>
            </a:r>
            <a:r>
              <a:rPr lang="es-ES" sz="2000" dirty="0" err="1" smtClean="0"/>
              <a:t>Infantilización</a:t>
            </a:r>
            <a:r>
              <a:rPr lang="es-ES" sz="2000" dirty="0" smtClean="0"/>
              <a:t>      Triangulaciones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Violencia</a:t>
            </a:r>
            <a:endParaRPr lang="es-ES" sz="2000" dirty="0" smtClean="0"/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Causas de ruptura</a:t>
            </a:r>
          </a:p>
          <a:p>
            <a:pPr marL="2427288">
              <a:lnSpc>
                <a:spcPct val="150000"/>
              </a:lnSpc>
              <a:buNone/>
            </a:pPr>
            <a:r>
              <a:rPr lang="es-ES" sz="2000" dirty="0" smtClean="0"/>
              <a:t>Infidelidad    Ruptura brusca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Escasas habilidades de resolución de conflictos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Rigidez cognitiva y </a:t>
            </a:r>
            <a:r>
              <a:rPr lang="es-ES" sz="2000" dirty="0" smtClean="0"/>
              <a:t>emocional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Mediación </a:t>
            </a:r>
            <a:r>
              <a:rPr lang="es-ES" sz="2000" dirty="0" smtClean="0"/>
              <a:t>familiar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Tipo de </a:t>
            </a:r>
            <a:r>
              <a:rPr lang="es-ES" sz="2000" dirty="0" smtClean="0"/>
              <a:t>custodia</a:t>
            </a:r>
            <a:endParaRPr lang="es-ES" sz="2000" dirty="0" smtClean="0"/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r>
              <a:rPr lang="es-ES" sz="2000" dirty="0" smtClean="0"/>
              <a:t>Influencia del sistema judicial</a:t>
            </a:r>
          </a:p>
          <a:p>
            <a:pPr marL="363538">
              <a:lnSpc>
                <a:spcPct val="150000"/>
              </a:lnSpc>
              <a:buFont typeface="Courier New" pitchFamily="49" charset="0"/>
              <a:buChar char="o"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B050B2"/>
                </a:solidFill>
              </a:rPr>
              <a:t>DISCUSIÓN</a:t>
            </a:r>
            <a:endParaRPr lang="es-ES" b="1" dirty="0">
              <a:solidFill>
                <a:srgbClr val="B050B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Elaboración de un </a:t>
            </a:r>
            <a:r>
              <a:rPr lang="es-ES" b="1" dirty="0" smtClean="0"/>
              <a:t>CUESTIONARIO</a:t>
            </a:r>
            <a:r>
              <a:rPr lang="es-ES" dirty="0" smtClean="0"/>
              <a:t> para:</a:t>
            </a:r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u="sng" dirty="0" smtClean="0"/>
              <a:t>Identificar</a:t>
            </a:r>
            <a:r>
              <a:rPr lang="es-ES" dirty="0" smtClean="0"/>
              <a:t> familias en riesgo</a:t>
            </a: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u="sng" dirty="0" smtClean="0"/>
              <a:t>Derivar</a:t>
            </a:r>
            <a:r>
              <a:rPr lang="es-ES" dirty="0" smtClean="0"/>
              <a:t> a programas especializados</a:t>
            </a:r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b="1" u="sng" dirty="0" smtClean="0"/>
              <a:t>PREVENIR</a:t>
            </a:r>
            <a:r>
              <a:rPr lang="es-ES" b="1" dirty="0" smtClean="0"/>
              <a:t> LA JUDICIALIZACIÓN FAMILIAR</a:t>
            </a:r>
          </a:p>
          <a:p>
            <a:endParaRPr lang="es-ES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499992" y="3429000"/>
            <a:ext cx="0" cy="576064"/>
          </a:xfrm>
          <a:prstGeom prst="straightConnector1">
            <a:avLst/>
          </a:prstGeom>
          <a:ln>
            <a:solidFill>
              <a:srgbClr val="B050B2">
                <a:alpha val="99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Flecha abajo"/>
          <p:cNvSpPr/>
          <p:nvPr/>
        </p:nvSpPr>
        <p:spPr>
          <a:xfrm>
            <a:off x="4283968" y="4797152"/>
            <a:ext cx="576064" cy="792088"/>
          </a:xfrm>
          <a:prstGeom prst="downArrow">
            <a:avLst/>
          </a:prstGeom>
          <a:solidFill>
            <a:srgbClr val="B050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pPr algn="r">
              <a:buNone/>
            </a:pPr>
            <a:r>
              <a:rPr lang="es-ES" b="1" dirty="0" smtClean="0"/>
              <a:t>MARÍA MARTÍN GONZÁLEZ</a:t>
            </a:r>
          </a:p>
          <a:p>
            <a:pPr algn="r">
              <a:buNone/>
            </a:pPr>
            <a:r>
              <a:rPr lang="es-ES" b="1" dirty="0" smtClean="0"/>
              <a:t>maria.martin.gonz@gmail.com</a:t>
            </a:r>
            <a:endParaRPr lang="es-ES" b="1" dirty="0"/>
          </a:p>
        </p:txBody>
      </p:sp>
      <p:sp>
        <p:nvSpPr>
          <p:cNvPr id="4" name="3 Rectángulo"/>
          <p:cNvSpPr/>
          <p:nvPr/>
        </p:nvSpPr>
        <p:spPr>
          <a:xfrm>
            <a:off x="2051720" y="1196752"/>
            <a:ext cx="47348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Muchas gracias </a:t>
            </a:r>
          </a:p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por su atención</a:t>
            </a:r>
            <a:endParaRPr lang="es-E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221</Words>
  <Application>Microsoft Office PowerPoint</Application>
  <PresentationFormat>Presentación en pantalla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INTRODUCCIÓN</vt:lpstr>
      <vt:lpstr>MÉTODO</vt:lpstr>
      <vt:lpstr>RESULTADOS</vt:lpstr>
      <vt:lpstr>Diapositiva 5</vt:lpstr>
      <vt:lpstr>DISCUSIÓN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VARIABLES PREDICTORAS DE LA JUDICIALIZACIÓN DE FAMILIAS EN PROCESO DE SEPARACIÓN CONFLICTIVA   </dc:title>
  <dc:creator>MARÍA</dc:creator>
  <cp:lastModifiedBy>MARÍA</cp:lastModifiedBy>
  <cp:revision>15</cp:revision>
  <dcterms:created xsi:type="dcterms:W3CDTF">2018-10-10T12:09:11Z</dcterms:created>
  <dcterms:modified xsi:type="dcterms:W3CDTF">2018-10-31T11:16:05Z</dcterms:modified>
</cp:coreProperties>
</file>